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1"/>
  </p:notesMasterIdLst>
  <p:sldIdLst>
    <p:sldId id="256" r:id="rId2"/>
    <p:sldId id="257" r:id="rId3"/>
    <p:sldId id="258" r:id="rId4"/>
    <p:sldId id="265" r:id="rId5"/>
    <p:sldId id="260" r:id="rId6"/>
    <p:sldId id="261" r:id="rId7"/>
    <p:sldId id="266" r:id="rId8"/>
    <p:sldId id="262" r:id="rId9"/>
    <p:sldId id="263"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72" autoAdjust="0"/>
    <p:restoredTop sz="94660"/>
  </p:normalViewPr>
  <p:slideViewPr>
    <p:cSldViewPr snapToGrid="0">
      <p:cViewPr varScale="1">
        <p:scale>
          <a:sx n="104" d="100"/>
          <a:sy n="104" d="100"/>
        </p:scale>
        <p:origin x="870"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32D6B68-DB9D-4108-9B91-DDD2F5FAABDB}" type="datetimeFigureOut">
              <a:rPr lang="en-GB" smtClean="0"/>
              <a:t>02/10/2026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76F24B4-6E5C-467F-8640-A89799AA652C}" type="slidenum">
              <a:rPr lang="en-GB" smtClean="0"/>
              <a:t>‹#›</a:t>
            </a:fld>
            <a:endParaRPr lang="en-GB"/>
          </a:p>
        </p:txBody>
      </p:sp>
    </p:spTree>
    <p:extLst>
      <p:ext uri="{BB962C8B-B14F-4D97-AF65-F5344CB8AC3E}">
        <p14:creationId xmlns:p14="http://schemas.microsoft.com/office/powerpoint/2010/main" val="8347352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76F24B4-6E5C-467F-8640-A89799AA652C}" type="slidenum">
              <a:rPr lang="en-GB" smtClean="0"/>
              <a:t>1</a:t>
            </a:fld>
            <a:endParaRPr lang="en-GB"/>
          </a:p>
        </p:txBody>
      </p:sp>
    </p:spTree>
    <p:extLst>
      <p:ext uri="{BB962C8B-B14F-4D97-AF65-F5344CB8AC3E}">
        <p14:creationId xmlns:p14="http://schemas.microsoft.com/office/powerpoint/2010/main" val="30241008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6B41BB-2523-D7C0-805D-612E6744F4F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30E33936-4AA2-9169-EEC2-7E20544DE11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5199D20-EE3C-CE24-D82C-DFAE3E962934}"/>
              </a:ext>
            </a:extLst>
          </p:cNvPr>
          <p:cNvSpPr>
            <a:spLocks noGrp="1"/>
          </p:cNvSpPr>
          <p:nvPr>
            <p:ph type="dt" sz="half" idx="10"/>
          </p:nvPr>
        </p:nvSpPr>
        <p:spPr/>
        <p:txBody>
          <a:bodyPr/>
          <a:lstStyle/>
          <a:p>
            <a:fld id="{6C20A98C-6B7E-4F9B-AB19-26A2B87B5974}" type="datetimeFigureOut">
              <a:rPr lang="en-GB" smtClean="0"/>
              <a:t>02/10/2026</a:t>
            </a:fld>
            <a:endParaRPr lang="en-GB"/>
          </a:p>
        </p:txBody>
      </p:sp>
      <p:sp>
        <p:nvSpPr>
          <p:cNvPr id="5" name="Footer Placeholder 4">
            <a:extLst>
              <a:ext uri="{FF2B5EF4-FFF2-40B4-BE49-F238E27FC236}">
                <a16:creationId xmlns:a16="http://schemas.microsoft.com/office/drawing/2014/main" id="{1688B138-7BB6-3E44-3E59-045B852DDCE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EB52E76-76B2-F245-25A2-5D90C0CB3E98}"/>
              </a:ext>
            </a:extLst>
          </p:cNvPr>
          <p:cNvSpPr>
            <a:spLocks noGrp="1"/>
          </p:cNvSpPr>
          <p:nvPr>
            <p:ph type="sldNum" sz="quarter" idx="12"/>
          </p:nvPr>
        </p:nvSpPr>
        <p:spPr/>
        <p:txBody>
          <a:bodyPr/>
          <a:lstStyle/>
          <a:p>
            <a:fld id="{4F6987DE-AFBF-4CED-9DA5-575D8DFCBEC6}" type="slidenum">
              <a:rPr lang="en-GB" smtClean="0"/>
              <a:t>‹#›</a:t>
            </a:fld>
            <a:endParaRPr lang="en-GB"/>
          </a:p>
        </p:txBody>
      </p:sp>
    </p:spTree>
    <p:extLst>
      <p:ext uri="{BB962C8B-B14F-4D97-AF65-F5344CB8AC3E}">
        <p14:creationId xmlns:p14="http://schemas.microsoft.com/office/powerpoint/2010/main" val="37723364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1D7D70-AE97-7AA4-62BC-54C4E4C6DE9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B755ADB-AAC3-72E2-0093-E5CCA40D08B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D7EF274-F5F4-67A1-A7BC-64BB9135CBBE}"/>
              </a:ext>
            </a:extLst>
          </p:cNvPr>
          <p:cNvSpPr>
            <a:spLocks noGrp="1"/>
          </p:cNvSpPr>
          <p:nvPr>
            <p:ph type="dt" sz="half" idx="10"/>
          </p:nvPr>
        </p:nvSpPr>
        <p:spPr/>
        <p:txBody>
          <a:bodyPr/>
          <a:lstStyle/>
          <a:p>
            <a:fld id="{6C20A98C-6B7E-4F9B-AB19-26A2B87B5974}" type="datetimeFigureOut">
              <a:rPr lang="en-GB" smtClean="0"/>
              <a:t>02/10/2026</a:t>
            </a:fld>
            <a:endParaRPr lang="en-GB"/>
          </a:p>
        </p:txBody>
      </p:sp>
      <p:sp>
        <p:nvSpPr>
          <p:cNvPr id="5" name="Footer Placeholder 4">
            <a:extLst>
              <a:ext uri="{FF2B5EF4-FFF2-40B4-BE49-F238E27FC236}">
                <a16:creationId xmlns:a16="http://schemas.microsoft.com/office/drawing/2014/main" id="{F0D58727-939C-F101-2E38-9174AC56E08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78D5BE3-78E2-A322-CE4D-D6D0F3884115}"/>
              </a:ext>
            </a:extLst>
          </p:cNvPr>
          <p:cNvSpPr>
            <a:spLocks noGrp="1"/>
          </p:cNvSpPr>
          <p:nvPr>
            <p:ph type="sldNum" sz="quarter" idx="12"/>
          </p:nvPr>
        </p:nvSpPr>
        <p:spPr/>
        <p:txBody>
          <a:bodyPr/>
          <a:lstStyle/>
          <a:p>
            <a:fld id="{4F6987DE-AFBF-4CED-9DA5-575D8DFCBEC6}" type="slidenum">
              <a:rPr lang="en-GB" smtClean="0"/>
              <a:t>‹#›</a:t>
            </a:fld>
            <a:endParaRPr lang="en-GB"/>
          </a:p>
        </p:txBody>
      </p:sp>
    </p:spTree>
    <p:extLst>
      <p:ext uri="{BB962C8B-B14F-4D97-AF65-F5344CB8AC3E}">
        <p14:creationId xmlns:p14="http://schemas.microsoft.com/office/powerpoint/2010/main" val="29347542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6F80E3-0917-E3D6-3CE7-05652323251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26AF5ED-14D7-8C19-1AB6-1126C3FD49F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908E7BE-D71E-7210-B40E-CDD15F36580F}"/>
              </a:ext>
            </a:extLst>
          </p:cNvPr>
          <p:cNvSpPr>
            <a:spLocks noGrp="1"/>
          </p:cNvSpPr>
          <p:nvPr>
            <p:ph type="dt" sz="half" idx="10"/>
          </p:nvPr>
        </p:nvSpPr>
        <p:spPr/>
        <p:txBody>
          <a:bodyPr/>
          <a:lstStyle/>
          <a:p>
            <a:fld id="{6C20A98C-6B7E-4F9B-AB19-26A2B87B5974}" type="datetimeFigureOut">
              <a:rPr lang="en-GB" smtClean="0"/>
              <a:t>02/10/2026</a:t>
            </a:fld>
            <a:endParaRPr lang="en-GB"/>
          </a:p>
        </p:txBody>
      </p:sp>
      <p:sp>
        <p:nvSpPr>
          <p:cNvPr id="5" name="Footer Placeholder 4">
            <a:extLst>
              <a:ext uri="{FF2B5EF4-FFF2-40B4-BE49-F238E27FC236}">
                <a16:creationId xmlns:a16="http://schemas.microsoft.com/office/drawing/2014/main" id="{8DBCEB59-EA50-4498-A37A-DD2FB3EA38A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41256BF-3A1B-06F7-5ED7-21DC49BBD4E4}"/>
              </a:ext>
            </a:extLst>
          </p:cNvPr>
          <p:cNvSpPr>
            <a:spLocks noGrp="1"/>
          </p:cNvSpPr>
          <p:nvPr>
            <p:ph type="sldNum" sz="quarter" idx="12"/>
          </p:nvPr>
        </p:nvSpPr>
        <p:spPr/>
        <p:txBody>
          <a:bodyPr/>
          <a:lstStyle/>
          <a:p>
            <a:fld id="{4F6987DE-AFBF-4CED-9DA5-575D8DFCBEC6}" type="slidenum">
              <a:rPr lang="en-GB" smtClean="0"/>
              <a:t>‹#›</a:t>
            </a:fld>
            <a:endParaRPr lang="en-GB"/>
          </a:p>
        </p:txBody>
      </p:sp>
    </p:spTree>
    <p:extLst>
      <p:ext uri="{BB962C8B-B14F-4D97-AF65-F5344CB8AC3E}">
        <p14:creationId xmlns:p14="http://schemas.microsoft.com/office/powerpoint/2010/main" val="4595011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0E7FA9-4D00-4F8D-20F7-5A8725F630E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D8162CF-F3A8-BBD9-8722-038C30A51DC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1D108739-0018-E416-5EA9-7BA2F624D21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4171E2B9-809B-0892-1083-C5255C39B967}"/>
              </a:ext>
            </a:extLst>
          </p:cNvPr>
          <p:cNvSpPr>
            <a:spLocks noGrp="1"/>
          </p:cNvSpPr>
          <p:nvPr>
            <p:ph type="dt" sz="half" idx="10"/>
          </p:nvPr>
        </p:nvSpPr>
        <p:spPr/>
        <p:txBody>
          <a:bodyPr/>
          <a:lstStyle/>
          <a:p>
            <a:fld id="{6C20A98C-6B7E-4F9B-AB19-26A2B87B5974}" type="datetimeFigureOut">
              <a:rPr lang="en-GB" smtClean="0"/>
              <a:t>02/10/2026</a:t>
            </a:fld>
            <a:endParaRPr lang="en-GB"/>
          </a:p>
        </p:txBody>
      </p:sp>
      <p:sp>
        <p:nvSpPr>
          <p:cNvPr id="6" name="Footer Placeholder 5">
            <a:extLst>
              <a:ext uri="{FF2B5EF4-FFF2-40B4-BE49-F238E27FC236}">
                <a16:creationId xmlns:a16="http://schemas.microsoft.com/office/drawing/2014/main" id="{43734011-4FCD-5717-700D-AEECB7E3504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6DB84E7-FDB2-B835-1103-4A8B80863D94}"/>
              </a:ext>
            </a:extLst>
          </p:cNvPr>
          <p:cNvSpPr>
            <a:spLocks noGrp="1"/>
          </p:cNvSpPr>
          <p:nvPr>
            <p:ph type="sldNum" sz="quarter" idx="12"/>
          </p:nvPr>
        </p:nvSpPr>
        <p:spPr/>
        <p:txBody>
          <a:bodyPr/>
          <a:lstStyle/>
          <a:p>
            <a:fld id="{4F6987DE-AFBF-4CED-9DA5-575D8DFCBEC6}" type="slidenum">
              <a:rPr lang="en-GB" smtClean="0"/>
              <a:t>‹#›</a:t>
            </a:fld>
            <a:endParaRPr lang="en-GB"/>
          </a:p>
        </p:txBody>
      </p:sp>
    </p:spTree>
    <p:extLst>
      <p:ext uri="{BB962C8B-B14F-4D97-AF65-F5344CB8AC3E}">
        <p14:creationId xmlns:p14="http://schemas.microsoft.com/office/powerpoint/2010/main" val="24943967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8F6F8D-41CC-F3DB-9042-671805F4DBAE}"/>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B0D7476-968A-9CEB-0401-2AA6B35FC2B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D3AB6EA-5810-86ED-7FE5-89DDAE65BC3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8AA2946-F67C-96DD-1876-E18D9AC3A10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1675DB8-8281-4EAD-C39B-60079CCD107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B4735FF3-AF39-4069-3158-FEA12C6054BE}"/>
              </a:ext>
            </a:extLst>
          </p:cNvPr>
          <p:cNvSpPr>
            <a:spLocks noGrp="1"/>
          </p:cNvSpPr>
          <p:nvPr>
            <p:ph type="dt" sz="half" idx="10"/>
          </p:nvPr>
        </p:nvSpPr>
        <p:spPr/>
        <p:txBody>
          <a:bodyPr/>
          <a:lstStyle/>
          <a:p>
            <a:fld id="{6C20A98C-6B7E-4F9B-AB19-26A2B87B5974}" type="datetimeFigureOut">
              <a:rPr lang="en-GB" smtClean="0"/>
              <a:t>02/10/2026</a:t>
            </a:fld>
            <a:endParaRPr lang="en-GB"/>
          </a:p>
        </p:txBody>
      </p:sp>
      <p:sp>
        <p:nvSpPr>
          <p:cNvPr id="8" name="Footer Placeholder 7">
            <a:extLst>
              <a:ext uri="{FF2B5EF4-FFF2-40B4-BE49-F238E27FC236}">
                <a16:creationId xmlns:a16="http://schemas.microsoft.com/office/drawing/2014/main" id="{C6804C92-90F6-9868-4734-AB8ADC27887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49756807-6E7D-7D61-2876-61262EDD311B}"/>
              </a:ext>
            </a:extLst>
          </p:cNvPr>
          <p:cNvSpPr>
            <a:spLocks noGrp="1"/>
          </p:cNvSpPr>
          <p:nvPr>
            <p:ph type="sldNum" sz="quarter" idx="12"/>
          </p:nvPr>
        </p:nvSpPr>
        <p:spPr/>
        <p:txBody>
          <a:bodyPr/>
          <a:lstStyle/>
          <a:p>
            <a:fld id="{4F6987DE-AFBF-4CED-9DA5-575D8DFCBEC6}" type="slidenum">
              <a:rPr lang="en-GB" smtClean="0"/>
              <a:t>‹#›</a:t>
            </a:fld>
            <a:endParaRPr lang="en-GB"/>
          </a:p>
        </p:txBody>
      </p:sp>
    </p:spTree>
    <p:extLst>
      <p:ext uri="{BB962C8B-B14F-4D97-AF65-F5344CB8AC3E}">
        <p14:creationId xmlns:p14="http://schemas.microsoft.com/office/powerpoint/2010/main" val="25267131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2F2C53-4174-A5A1-7D55-5AE514CB9AE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FA90374D-1D0A-4F58-6DAF-CDFE0CD6368B}"/>
              </a:ext>
            </a:extLst>
          </p:cNvPr>
          <p:cNvSpPr>
            <a:spLocks noGrp="1"/>
          </p:cNvSpPr>
          <p:nvPr>
            <p:ph type="dt" sz="half" idx="10"/>
          </p:nvPr>
        </p:nvSpPr>
        <p:spPr/>
        <p:txBody>
          <a:bodyPr/>
          <a:lstStyle/>
          <a:p>
            <a:fld id="{6C20A98C-6B7E-4F9B-AB19-26A2B87B5974}" type="datetimeFigureOut">
              <a:rPr lang="en-GB" smtClean="0"/>
              <a:t>02/10/2026</a:t>
            </a:fld>
            <a:endParaRPr lang="en-GB"/>
          </a:p>
        </p:txBody>
      </p:sp>
      <p:sp>
        <p:nvSpPr>
          <p:cNvPr id="4" name="Footer Placeholder 3">
            <a:extLst>
              <a:ext uri="{FF2B5EF4-FFF2-40B4-BE49-F238E27FC236}">
                <a16:creationId xmlns:a16="http://schemas.microsoft.com/office/drawing/2014/main" id="{4FCC3569-9DBE-C131-96E1-722B8E946586}"/>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6F8AD11-40AF-2ED6-779F-4D78658E4B5D}"/>
              </a:ext>
            </a:extLst>
          </p:cNvPr>
          <p:cNvSpPr>
            <a:spLocks noGrp="1"/>
          </p:cNvSpPr>
          <p:nvPr>
            <p:ph type="sldNum" sz="quarter" idx="12"/>
          </p:nvPr>
        </p:nvSpPr>
        <p:spPr/>
        <p:txBody>
          <a:bodyPr/>
          <a:lstStyle/>
          <a:p>
            <a:fld id="{4F6987DE-AFBF-4CED-9DA5-575D8DFCBEC6}" type="slidenum">
              <a:rPr lang="en-GB" smtClean="0"/>
              <a:t>‹#›</a:t>
            </a:fld>
            <a:endParaRPr lang="en-GB"/>
          </a:p>
        </p:txBody>
      </p:sp>
    </p:spTree>
    <p:extLst>
      <p:ext uri="{BB962C8B-B14F-4D97-AF65-F5344CB8AC3E}">
        <p14:creationId xmlns:p14="http://schemas.microsoft.com/office/powerpoint/2010/main" val="12205124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682F9ED-BE50-1568-8259-BAFB710C8401}"/>
              </a:ext>
            </a:extLst>
          </p:cNvPr>
          <p:cNvSpPr>
            <a:spLocks noGrp="1"/>
          </p:cNvSpPr>
          <p:nvPr>
            <p:ph type="dt" sz="half" idx="10"/>
          </p:nvPr>
        </p:nvSpPr>
        <p:spPr/>
        <p:txBody>
          <a:bodyPr/>
          <a:lstStyle/>
          <a:p>
            <a:fld id="{6C20A98C-6B7E-4F9B-AB19-26A2B87B5974}" type="datetimeFigureOut">
              <a:rPr lang="en-GB" smtClean="0"/>
              <a:t>02/10/2026</a:t>
            </a:fld>
            <a:endParaRPr lang="en-GB"/>
          </a:p>
        </p:txBody>
      </p:sp>
      <p:sp>
        <p:nvSpPr>
          <p:cNvPr id="3" name="Footer Placeholder 2">
            <a:extLst>
              <a:ext uri="{FF2B5EF4-FFF2-40B4-BE49-F238E27FC236}">
                <a16:creationId xmlns:a16="http://schemas.microsoft.com/office/drawing/2014/main" id="{A1F26507-46D1-BB8F-C87B-561F6797A3C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6DAC9C78-9AD8-4D65-DE0E-1716C2224858}"/>
              </a:ext>
            </a:extLst>
          </p:cNvPr>
          <p:cNvSpPr>
            <a:spLocks noGrp="1"/>
          </p:cNvSpPr>
          <p:nvPr>
            <p:ph type="sldNum" sz="quarter" idx="12"/>
          </p:nvPr>
        </p:nvSpPr>
        <p:spPr/>
        <p:txBody>
          <a:bodyPr/>
          <a:lstStyle/>
          <a:p>
            <a:fld id="{4F6987DE-AFBF-4CED-9DA5-575D8DFCBEC6}" type="slidenum">
              <a:rPr lang="en-GB" smtClean="0"/>
              <a:t>‹#›</a:t>
            </a:fld>
            <a:endParaRPr lang="en-GB"/>
          </a:p>
        </p:txBody>
      </p:sp>
    </p:spTree>
    <p:extLst>
      <p:ext uri="{BB962C8B-B14F-4D97-AF65-F5344CB8AC3E}">
        <p14:creationId xmlns:p14="http://schemas.microsoft.com/office/powerpoint/2010/main" val="24333066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959DDE-21D4-FC3D-3E75-C6AEE89BDE1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4E9A9024-472A-486E-8D3B-DF4C7FBF55C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D9E7EAA-4E11-C129-129D-8B92C29C12B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0F66D0E-D809-1427-AC72-BE310E78E044}"/>
              </a:ext>
            </a:extLst>
          </p:cNvPr>
          <p:cNvSpPr>
            <a:spLocks noGrp="1"/>
          </p:cNvSpPr>
          <p:nvPr>
            <p:ph type="dt" sz="half" idx="10"/>
          </p:nvPr>
        </p:nvSpPr>
        <p:spPr/>
        <p:txBody>
          <a:bodyPr/>
          <a:lstStyle/>
          <a:p>
            <a:fld id="{6C20A98C-6B7E-4F9B-AB19-26A2B87B5974}" type="datetimeFigureOut">
              <a:rPr lang="en-GB" smtClean="0"/>
              <a:t>02/10/2026</a:t>
            </a:fld>
            <a:endParaRPr lang="en-GB"/>
          </a:p>
        </p:txBody>
      </p:sp>
      <p:sp>
        <p:nvSpPr>
          <p:cNvPr id="6" name="Footer Placeholder 5">
            <a:extLst>
              <a:ext uri="{FF2B5EF4-FFF2-40B4-BE49-F238E27FC236}">
                <a16:creationId xmlns:a16="http://schemas.microsoft.com/office/drawing/2014/main" id="{0A6BFBFD-A89D-E2CC-C069-BF3AB1598DC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E361ABC-8D9D-D8B3-F8D2-23B3BED42E0B}"/>
              </a:ext>
            </a:extLst>
          </p:cNvPr>
          <p:cNvSpPr>
            <a:spLocks noGrp="1"/>
          </p:cNvSpPr>
          <p:nvPr>
            <p:ph type="sldNum" sz="quarter" idx="12"/>
          </p:nvPr>
        </p:nvSpPr>
        <p:spPr/>
        <p:txBody>
          <a:bodyPr/>
          <a:lstStyle/>
          <a:p>
            <a:fld id="{4F6987DE-AFBF-4CED-9DA5-575D8DFCBEC6}" type="slidenum">
              <a:rPr lang="en-GB" smtClean="0"/>
              <a:t>‹#›</a:t>
            </a:fld>
            <a:endParaRPr lang="en-GB"/>
          </a:p>
        </p:txBody>
      </p:sp>
    </p:spTree>
    <p:extLst>
      <p:ext uri="{BB962C8B-B14F-4D97-AF65-F5344CB8AC3E}">
        <p14:creationId xmlns:p14="http://schemas.microsoft.com/office/powerpoint/2010/main" val="25447751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9CCD88-F8A6-B0E2-ED9D-A254AFC1C02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8DFD9130-E5F8-ABFC-7159-6286313BA01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E2D8882C-ACDE-784D-67AC-52961BB7CD4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83A7495-1879-DC72-9A56-F3BBC83E6B3F}"/>
              </a:ext>
            </a:extLst>
          </p:cNvPr>
          <p:cNvSpPr>
            <a:spLocks noGrp="1"/>
          </p:cNvSpPr>
          <p:nvPr>
            <p:ph type="dt" sz="half" idx="10"/>
          </p:nvPr>
        </p:nvSpPr>
        <p:spPr/>
        <p:txBody>
          <a:bodyPr/>
          <a:lstStyle/>
          <a:p>
            <a:fld id="{6C20A98C-6B7E-4F9B-AB19-26A2B87B5974}" type="datetimeFigureOut">
              <a:rPr lang="en-GB" smtClean="0"/>
              <a:t>02/10/2026</a:t>
            </a:fld>
            <a:endParaRPr lang="en-GB"/>
          </a:p>
        </p:txBody>
      </p:sp>
      <p:sp>
        <p:nvSpPr>
          <p:cNvPr id="6" name="Footer Placeholder 5">
            <a:extLst>
              <a:ext uri="{FF2B5EF4-FFF2-40B4-BE49-F238E27FC236}">
                <a16:creationId xmlns:a16="http://schemas.microsoft.com/office/drawing/2014/main" id="{57A43122-B64D-50B9-2EF9-D9B005BDF21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16B791A-35FE-2BC0-6AEF-E794F3395830}"/>
              </a:ext>
            </a:extLst>
          </p:cNvPr>
          <p:cNvSpPr>
            <a:spLocks noGrp="1"/>
          </p:cNvSpPr>
          <p:nvPr>
            <p:ph type="sldNum" sz="quarter" idx="12"/>
          </p:nvPr>
        </p:nvSpPr>
        <p:spPr/>
        <p:txBody>
          <a:bodyPr/>
          <a:lstStyle/>
          <a:p>
            <a:fld id="{4F6987DE-AFBF-4CED-9DA5-575D8DFCBEC6}" type="slidenum">
              <a:rPr lang="en-GB" smtClean="0"/>
              <a:t>‹#›</a:t>
            </a:fld>
            <a:endParaRPr lang="en-GB"/>
          </a:p>
        </p:txBody>
      </p:sp>
    </p:spTree>
    <p:extLst>
      <p:ext uri="{BB962C8B-B14F-4D97-AF65-F5344CB8AC3E}">
        <p14:creationId xmlns:p14="http://schemas.microsoft.com/office/powerpoint/2010/main" val="31289522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456874-01AB-0C95-6B26-94A8B8DDC7C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8A262AF-808D-E07E-690A-6FFD3668F48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293B24C-A3C5-17EB-D394-E0489C2AD6F8}"/>
              </a:ext>
            </a:extLst>
          </p:cNvPr>
          <p:cNvSpPr>
            <a:spLocks noGrp="1"/>
          </p:cNvSpPr>
          <p:nvPr>
            <p:ph type="dt" sz="half" idx="10"/>
          </p:nvPr>
        </p:nvSpPr>
        <p:spPr/>
        <p:txBody>
          <a:bodyPr/>
          <a:lstStyle/>
          <a:p>
            <a:fld id="{6C20A98C-6B7E-4F9B-AB19-26A2B87B5974}" type="datetimeFigureOut">
              <a:rPr lang="en-GB" smtClean="0"/>
              <a:t>02/10/2026</a:t>
            </a:fld>
            <a:endParaRPr lang="en-GB"/>
          </a:p>
        </p:txBody>
      </p:sp>
      <p:sp>
        <p:nvSpPr>
          <p:cNvPr id="5" name="Footer Placeholder 4">
            <a:extLst>
              <a:ext uri="{FF2B5EF4-FFF2-40B4-BE49-F238E27FC236}">
                <a16:creationId xmlns:a16="http://schemas.microsoft.com/office/drawing/2014/main" id="{8187F9AD-866E-41AF-9789-7D63B0275F7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97BD3DA-C27A-2F9A-FFDB-0DAD1545703E}"/>
              </a:ext>
            </a:extLst>
          </p:cNvPr>
          <p:cNvSpPr>
            <a:spLocks noGrp="1"/>
          </p:cNvSpPr>
          <p:nvPr>
            <p:ph type="sldNum" sz="quarter" idx="12"/>
          </p:nvPr>
        </p:nvSpPr>
        <p:spPr/>
        <p:txBody>
          <a:bodyPr/>
          <a:lstStyle/>
          <a:p>
            <a:fld id="{4F6987DE-AFBF-4CED-9DA5-575D8DFCBEC6}" type="slidenum">
              <a:rPr lang="en-GB" smtClean="0"/>
              <a:t>‹#›</a:t>
            </a:fld>
            <a:endParaRPr lang="en-GB"/>
          </a:p>
        </p:txBody>
      </p:sp>
    </p:spTree>
    <p:extLst>
      <p:ext uri="{BB962C8B-B14F-4D97-AF65-F5344CB8AC3E}">
        <p14:creationId xmlns:p14="http://schemas.microsoft.com/office/powerpoint/2010/main" val="40116000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C487177-2128-4CD8-5571-615942EC5B5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22C93E1-98D6-625B-4835-A354D9FB10B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ECF2003-08F0-E988-5F24-BF6BD967A7EE}"/>
              </a:ext>
            </a:extLst>
          </p:cNvPr>
          <p:cNvSpPr>
            <a:spLocks noGrp="1"/>
          </p:cNvSpPr>
          <p:nvPr>
            <p:ph type="dt" sz="half" idx="10"/>
          </p:nvPr>
        </p:nvSpPr>
        <p:spPr/>
        <p:txBody>
          <a:bodyPr/>
          <a:lstStyle/>
          <a:p>
            <a:fld id="{6C20A98C-6B7E-4F9B-AB19-26A2B87B5974}" type="datetimeFigureOut">
              <a:rPr lang="en-GB" smtClean="0"/>
              <a:t>02/10/2026</a:t>
            </a:fld>
            <a:endParaRPr lang="en-GB"/>
          </a:p>
        </p:txBody>
      </p:sp>
      <p:sp>
        <p:nvSpPr>
          <p:cNvPr id="5" name="Footer Placeholder 4">
            <a:extLst>
              <a:ext uri="{FF2B5EF4-FFF2-40B4-BE49-F238E27FC236}">
                <a16:creationId xmlns:a16="http://schemas.microsoft.com/office/drawing/2014/main" id="{86E1F44A-AE13-7D76-CFC4-C3F0420A9A9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897A9DA-0FA8-D086-4488-40681E1A5DEF}"/>
              </a:ext>
            </a:extLst>
          </p:cNvPr>
          <p:cNvSpPr>
            <a:spLocks noGrp="1"/>
          </p:cNvSpPr>
          <p:nvPr>
            <p:ph type="sldNum" sz="quarter" idx="12"/>
          </p:nvPr>
        </p:nvSpPr>
        <p:spPr/>
        <p:txBody>
          <a:bodyPr/>
          <a:lstStyle/>
          <a:p>
            <a:fld id="{4F6987DE-AFBF-4CED-9DA5-575D8DFCBEC6}" type="slidenum">
              <a:rPr lang="en-GB" smtClean="0"/>
              <a:t>‹#›</a:t>
            </a:fld>
            <a:endParaRPr lang="en-GB"/>
          </a:p>
        </p:txBody>
      </p:sp>
    </p:spTree>
    <p:extLst>
      <p:ext uri="{BB962C8B-B14F-4D97-AF65-F5344CB8AC3E}">
        <p14:creationId xmlns:p14="http://schemas.microsoft.com/office/powerpoint/2010/main" val="21089504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6EFD697-8D4E-AB95-1A00-3CF8C835280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D201273-60DF-4226-EAE3-B8C943CF3FA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37907CA-416F-9CF6-C51B-64CC7E00E7C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C20A98C-6B7E-4F9B-AB19-26A2B87B5974}" type="datetimeFigureOut">
              <a:rPr lang="en-GB" smtClean="0"/>
              <a:t>02/10/2026</a:t>
            </a:fld>
            <a:endParaRPr lang="en-GB"/>
          </a:p>
        </p:txBody>
      </p:sp>
      <p:sp>
        <p:nvSpPr>
          <p:cNvPr id="5" name="Footer Placeholder 4">
            <a:extLst>
              <a:ext uri="{FF2B5EF4-FFF2-40B4-BE49-F238E27FC236}">
                <a16:creationId xmlns:a16="http://schemas.microsoft.com/office/drawing/2014/main" id="{ED28D517-BADD-BD94-BCAB-D32730AFF27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9291261E-6948-644C-D80F-75D4D6682E1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F6987DE-AFBF-4CED-9DA5-575D8DFCBEC6}" type="slidenum">
              <a:rPr lang="en-GB" smtClean="0"/>
              <a:t>‹#›</a:t>
            </a:fld>
            <a:endParaRPr lang="en-GB"/>
          </a:p>
        </p:txBody>
      </p:sp>
    </p:spTree>
    <p:extLst>
      <p:ext uri="{BB962C8B-B14F-4D97-AF65-F5344CB8AC3E}">
        <p14:creationId xmlns:p14="http://schemas.microsoft.com/office/powerpoint/2010/main" val="409385508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jpeg"/><Relationship Id="rId4" Type="http://schemas.openxmlformats.org/officeDocument/2006/relationships/image" Target="../media/image8.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6064060-AC8A-0F69-5D81-7A42C75F6EEC}"/>
              </a:ext>
            </a:extLst>
          </p:cNvPr>
          <p:cNvSpPr txBox="1"/>
          <p:nvPr/>
        </p:nvSpPr>
        <p:spPr>
          <a:xfrm>
            <a:off x="790575" y="2457450"/>
            <a:ext cx="11029950" cy="1446550"/>
          </a:xfrm>
          <a:prstGeom prst="rect">
            <a:avLst/>
          </a:prstGeom>
          <a:noFill/>
        </p:spPr>
        <p:txBody>
          <a:bodyPr wrap="square" rtlCol="0">
            <a:spAutoFit/>
          </a:bodyPr>
          <a:lstStyle/>
          <a:p>
            <a:r>
              <a:rPr lang="en-GB" sz="8800" b="1" dirty="0">
                <a:latin typeface="Comic Sans MS" panose="030F0702030302020204" pitchFamily="66" charset="0"/>
              </a:rPr>
              <a:t>Welcome to Year 2 </a:t>
            </a:r>
          </a:p>
        </p:txBody>
      </p:sp>
    </p:spTree>
    <p:extLst>
      <p:ext uri="{BB962C8B-B14F-4D97-AF65-F5344CB8AC3E}">
        <p14:creationId xmlns:p14="http://schemas.microsoft.com/office/powerpoint/2010/main" val="16903963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4A14D27-C6F8-0C53-F80E-769C83033F04}"/>
              </a:ext>
            </a:extLst>
          </p:cNvPr>
          <p:cNvSpPr txBox="1"/>
          <p:nvPr/>
        </p:nvSpPr>
        <p:spPr>
          <a:xfrm>
            <a:off x="2612056" y="516235"/>
            <a:ext cx="5000626" cy="5262979"/>
          </a:xfrm>
          <a:prstGeom prst="rect">
            <a:avLst/>
          </a:prstGeom>
          <a:noFill/>
        </p:spPr>
        <p:txBody>
          <a:bodyPr wrap="square" rtlCol="0">
            <a:spAutoFit/>
          </a:bodyPr>
          <a:lstStyle/>
          <a:p>
            <a:pPr algn="ctr"/>
            <a:r>
              <a:rPr lang="en-GB" sz="2800" b="1" dirty="0">
                <a:latin typeface="Comic Sans MS" panose="030F0702030302020204" pitchFamily="66" charset="0"/>
              </a:rPr>
              <a:t>                Pine Class</a:t>
            </a:r>
          </a:p>
          <a:p>
            <a:pPr algn="ctr"/>
            <a:endParaRPr lang="en-GB" sz="2800" dirty="0">
              <a:latin typeface="Comic Sans MS" panose="030F0702030302020204" pitchFamily="66" charset="0"/>
            </a:endParaRPr>
          </a:p>
          <a:p>
            <a:pPr algn="ctr"/>
            <a:r>
              <a:rPr lang="en-GB" sz="2800" dirty="0">
                <a:latin typeface="Comic Sans MS" panose="030F0702030302020204" pitchFamily="66" charset="0"/>
              </a:rPr>
              <a:t>Mr </a:t>
            </a:r>
            <a:r>
              <a:rPr lang="en-GB" sz="2800" dirty="0" err="1">
                <a:latin typeface="Comic Sans MS" panose="030F0702030302020204" pitchFamily="66" charset="0"/>
              </a:rPr>
              <a:t>Lewendon</a:t>
            </a:r>
            <a:endParaRPr lang="en-GB" sz="2800" dirty="0">
              <a:latin typeface="Comic Sans MS" panose="030F0702030302020204" pitchFamily="66" charset="0"/>
            </a:endParaRPr>
          </a:p>
          <a:p>
            <a:pPr algn="ctr"/>
            <a:endParaRPr lang="en-GB" sz="2800" dirty="0">
              <a:latin typeface="Comic Sans MS" panose="030F0702030302020204" pitchFamily="66" charset="0"/>
            </a:endParaRPr>
          </a:p>
          <a:p>
            <a:pPr algn="ctr"/>
            <a:endParaRPr lang="en-GB" sz="2800" dirty="0">
              <a:latin typeface="Comic Sans MS" panose="030F0702030302020204" pitchFamily="66" charset="0"/>
            </a:endParaRPr>
          </a:p>
          <a:p>
            <a:pPr algn="ctr"/>
            <a:endParaRPr lang="en-GB" sz="2800" dirty="0">
              <a:latin typeface="Comic Sans MS" panose="030F0702030302020204" pitchFamily="66" charset="0"/>
            </a:endParaRPr>
          </a:p>
          <a:p>
            <a:pPr algn="ctr"/>
            <a:r>
              <a:rPr lang="en-GB" sz="2800" dirty="0">
                <a:latin typeface="Comic Sans MS" panose="030F0702030302020204" pitchFamily="66" charset="0"/>
              </a:rPr>
              <a:t> Mrs </a:t>
            </a:r>
            <a:r>
              <a:rPr lang="en-GB" sz="2800" dirty="0" err="1">
                <a:latin typeface="Comic Sans MS" panose="030F0702030302020204" pitchFamily="66" charset="0"/>
              </a:rPr>
              <a:t>Vinnicombe</a:t>
            </a:r>
            <a:endParaRPr lang="en-GB" sz="2800" dirty="0">
              <a:latin typeface="Comic Sans MS" panose="030F0702030302020204" pitchFamily="66" charset="0"/>
            </a:endParaRPr>
          </a:p>
          <a:p>
            <a:pPr algn="ctr"/>
            <a:endParaRPr lang="en-GB" sz="2800" dirty="0">
              <a:latin typeface="Comic Sans MS" panose="030F0702030302020204" pitchFamily="66" charset="0"/>
            </a:endParaRPr>
          </a:p>
          <a:p>
            <a:pPr algn="ctr"/>
            <a:endParaRPr lang="en-GB" sz="2800" dirty="0">
              <a:latin typeface="Comic Sans MS" panose="030F0702030302020204" pitchFamily="66" charset="0"/>
            </a:endParaRPr>
          </a:p>
          <a:p>
            <a:pPr algn="ctr"/>
            <a:endParaRPr lang="en-GB" sz="2800" dirty="0">
              <a:latin typeface="Comic Sans MS" panose="030F0702030302020204" pitchFamily="66" charset="0"/>
            </a:endParaRPr>
          </a:p>
          <a:p>
            <a:pPr algn="ctr"/>
            <a:r>
              <a:rPr lang="en-GB" sz="2800" dirty="0">
                <a:latin typeface="Comic Sans MS" panose="030F0702030302020204" pitchFamily="66" charset="0"/>
              </a:rPr>
              <a:t>       Mrs Vickery (Fridays)</a:t>
            </a:r>
          </a:p>
          <a:p>
            <a:pPr algn="ctr"/>
            <a:endParaRPr lang="en-GB" sz="2800" dirty="0">
              <a:latin typeface="Comic Sans MS" panose="030F0702030302020204" pitchFamily="66" charset="0"/>
            </a:endParaRPr>
          </a:p>
        </p:txBody>
      </p:sp>
      <p:sp>
        <p:nvSpPr>
          <p:cNvPr id="6" name="TextBox 5">
            <a:extLst>
              <a:ext uri="{FF2B5EF4-FFF2-40B4-BE49-F238E27FC236}">
                <a16:creationId xmlns:a16="http://schemas.microsoft.com/office/drawing/2014/main" id="{97D420EB-51AE-8539-210F-A0B77D2D67C7}"/>
              </a:ext>
            </a:extLst>
          </p:cNvPr>
          <p:cNvSpPr txBox="1"/>
          <p:nvPr/>
        </p:nvSpPr>
        <p:spPr>
          <a:xfrm>
            <a:off x="9495426" y="2054572"/>
            <a:ext cx="2543175" cy="2677656"/>
          </a:xfrm>
          <a:prstGeom prst="rect">
            <a:avLst/>
          </a:prstGeom>
          <a:noFill/>
        </p:spPr>
        <p:txBody>
          <a:bodyPr wrap="square" rtlCol="0">
            <a:spAutoFit/>
          </a:bodyPr>
          <a:lstStyle/>
          <a:p>
            <a:pPr algn="ctr"/>
            <a:r>
              <a:rPr lang="en-GB" sz="2800" b="1" dirty="0">
                <a:latin typeface="Comic Sans MS" panose="030F0702030302020204" pitchFamily="66" charset="0"/>
              </a:rPr>
              <a:t>Mr Miles</a:t>
            </a:r>
          </a:p>
          <a:p>
            <a:pPr algn="ctr"/>
            <a:r>
              <a:rPr lang="en-GB" sz="2800" dirty="0">
                <a:latin typeface="Comic Sans MS" panose="030F0702030302020204" pitchFamily="66" charset="0"/>
              </a:rPr>
              <a:t>Sports Coach</a:t>
            </a:r>
          </a:p>
          <a:p>
            <a:pPr algn="ctr"/>
            <a:r>
              <a:rPr lang="en-GB" sz="2800" dirty="0">
                <a:latin typeface="Comic Sans MS" panose="030F0702030302020204" pitchFamily="66" charset="0"/>
              </a:rPr>
              <a:t>66Coaching</a:t>
            </a:r>
          </a:p>
          <a:p>
            <a:pPr algn="ctr"/>
            <a:r>
              <a:rPr lang="en-GB" sz="2800" dirty="0">
                <a:latin typeface="Comic Sans MS" panose="030F0702030302020204" pitchFamily="66" charset="0"/>
              </a:rPr>
              <a:t>Lunchtime Supervisor</a:t>
            </a:r>
          </a:p>
          <a:p>
            <a:pPr algn="ctr"/>
            <a:endParaRPr lang="en-GB" sz="2800" dirty="0">
              <a:latin typeface="Comic Sans MS" panose="030F0702030302020204" pitchFamily="66" charset="0"/>
            </a:endParaRPr>
          </a:p>
        </p:txBody>
      </p:sp>
      <p:pic>
        <p:nvPicPr>
          <p:cNvPr id="1026" name="Picture 2" descr="Info panel picture">
            <a:extLst>
              <a:ext uri="{FF2B5EF4-FFF2-40B4-BE49-F238E27FC236}">
                <a16:creationId xmlns:a16="http://schemas.microsoft.com/office/drawing/2014/main" id="{8D27944D-744B-EBE3-4D1D-CD462CE8231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47658" y="516235"/>
            <a:ext cx="1905000" cy="19050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nfo panel picture">
            <a:extLst>
              <a:ext uri="{FF2B5EF4-FFF2-40B4-BE49-F238E27FC236}">
                <a16:creationId xmlns:a16="http://schemas.microsoft.com/office/drawing/2014/main" id="{9266567D-08B6-9FDC-E536-7A4666A4A2C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88485" y="2421235"/>
            <a:ext cx="1905000" cy="190500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C868D335-979A-3104-351D-9620E76B4D10}"/>
              </a:ext>
            </a:extLst>
          </p:cNvPr>
          <p:cNvPicPr>
            <a:picLocks noChangeAspect="1"/>
          </p:cNvPicPr>
          <p:nvPr/>
        </p:nvPicPr>
        <p:blipFill>
          <a:blip r:embed="rId4"/>
          <a:stretch>
            <a:fillRect/>
          </a:stretch>
        </p:blipFill>
        <p:spPr>
          <a:xfrm>
            <a:off x="1847658" y="4257409"/>
            <a:ext cx="1905000" cy="1905000"/>
          </a:xfrm>
          <a:prstGeom prst="ellipse">
            <a:avLst/>
          </a:prstGeom>
          <a:ln>
            <a:noFill/>
          </a:ln>
          <a:effectLst>
            <a:softEdge rad="112500"/>
          </a:effectLst>
        </p:spPr>
      </p:pic>
      <p:pic>
        <p:nvPicPr>
          <p:cNvPr id="10" name="Picture 9">
            <a:extLst>
              <a:ext uri="{FF2B5EF4-FFF2-40B4-BE49-F238E27FC236}">
                <a16:creationId xmlns:a16="http://schemas.microsoft.com/office/drawing/2014/main" id="{05696836-3B8C-B6B6-8463-BF718925E26F}"/>
              </a:ext>
            </a:extLst>
          </p:cNvPr>
          <p:cNvPicPr>
            <a:picLocks noChangeAspect="1"/>
          </p:cNvPicPr>
          <p:nvPr/>
        </p:nvPicPr>
        <p:blipFill>
          <a:blip r:embed="rId5"/>
          <a:stretch>
            <a:fillRect/>
          </a:stretch>
        </p:blipFill>
        <p:spPr>
          <a:xfrm>
            <a:off x="7439457" y="2124560"/>
            <a:ext cx="2187130" cy="2537680"/>
          </a:xfrm>
          <a:prstGeom prst="ellipse">
            <a:avLst/>
          </a:prstGeom>
          <a:ln>
            <a:noFill/>
          </a:ln>
          <a:effectLst>
            <a:softEdge rad="112500"/>
          </a:effectLst>
        </p:spPr>
      </p:pic>
    </p:spTree>
    <p:extLst>
      <p:ext uri="{BB962C8B-B14F-4D97-AF65-F5344CB8AC3E}">
        <p14:creationId xmlns:p14="http://schemas.microsoft.com/office/powerpoint/2010/main" val="39199148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17AAD05-FA5B-6118-1B5C-A4B2629BFAED}"/>
              </a:ext>
            </a:extLst>
          </p:cNvPr>
          <p:cNvSpPr txBox="1"/>
          <p:nvPr/>
        </p:nvSpPr>
        <p:spPr>
          <a:xfrm>
            <a:off x="4913123" y="240664"/>
            <a:ext cx="3308434" cy="523220"/>
          </a:xfrm>
          <a:prstGeom prst="rect">
            <a:avLst/>
          </a:prstGeom>
          <a:noFill/>
        </p:spPr>
        <p:txBody>
          <a:bodyPr wrap="square" rtlCol="0">
            <a:spAutoFit/>
          </a:bodyPr>
          <a:lstStyle/>
          <a:p>
            <a:r>
              <a:rPr lang="en-GB" sz="2800" b="1" dirty="0">
                <a:latin typeface="Comic Sans MS" panose="030F0702030302020204" pitchFamily="66" charset="0"/>
              </a:rPr>
              <a:t>Timetable</a:t>
            </a:r>
          </a:p>
        </p:txBody>
      </p:sp>
      <p:sp>
        <p:nvSpPr>
          <p:cNvPr id="3" name="TextBox 2">
            <a:extLst>
              <a:ext uri="{FF2B5EF4-FFF2-40B4-BE49-F238E27FC236}">
                <a16:creationId xmlns:a16="http://schemas.microsoft.com/office/drawing/2014/main" id="{938B3C25-E6D7-5583-25E8-ABBF176A9CA9}"/>
              </a:ext>
            </a:extLst>
          </p:cNvPr>
          <p:cNvSpPr txBox="1"/>
          <p:nvPr/>
        </p:nvSpPr>
        <p:spPr>
          <a:xfrm>
            <a:off x="1285188" y="1136064"/>
            <a:ext cx="10906812" cy="4585871"/>
          </a:xfrm>
          <a:prstGeom prst="rect">
            <a:avLst/>
          </a:prstGeom>
          <a:noFill/>
        </p:spPr>
        <p:txBody>
          <a:bodyPr wrap="square" rtlCol="0">
            <a:spAutoFit/>
          </a:bodyPr>
          <a:lstStyle/>
          <a:p>
            <a:r>
              <a:rPr lang="en-GB" sz="2000" b="1" dirty="0">
                <a:latin typeface="Comic Sans MS" panose="030F0702030302020204" pitchFamily="66" charset="0"/>
              </a:rPr>
              <a:t>Register</a:t>
            </a:r>
          </a:p>
          <a:p>
            <a:endParaRPr lang="en-GB" b="1" dirty="0">
              <a:latin typeface="Comic Sans MS" panose="030F0702030302020204" pitchFamily="66" charset="0"/>
            </a:endParaRPr>
          </a:p>
          <a:p>
            <a:r>
              <a:rPr lang="en-GB" b="1" dirty="0">
                <a:latin typeface="Comic Sans MS" panose="030F0702030302020204" pitchFamily="66" charset="0"/>
              </a:rPr>
              <a:t>Phonics – </a:t>
            </a:r>
            <a:r>
              <a:rPr lang="en-GB" dirty="0">
                <a:latin typeface="Comic Sans MS" panose="030F0702030302020204" pitchFamily="66" charset="0"/>
              </a:rPr>
              <a:t>Based on </a:t>
            </a:r>
            <a:r>
              <a:rPr lang="en-GB" dirty="0" err="1">
                <a:latin typeface="Comic Sans MS" panose="030F0702030302020204" pitchFamily="66" charset="0"/>
              </a:rPr>
              <a:t>SoundWrite</a:t>
            </a:r>
            <a:r>
              <a:rPr lang="en-GB" dirty="0">
                <a:latin typeface="Comic Sans MS" panose="030F0702030302020204" pitchFamily="66" charset="0"/>
              </a:rPr>
              <a:t> – Recalling a previous sound, looking at a new sound and applying the sound within either writing or reading.</a:t>
            </a:r>
          </a:p>
          <a:p>
            <a:endParaRPr lang="en-GB" dirty="0">
              <a:latin typeface="Comic Sans MS" panose="030F0702030302020204" pitchFamily="66" charset="0"/>
            </a:endParaRPr>
          </a:p>
          <a:p>
            <a:r>
              <a:rPr lang="en-GB" b="1" dirty="0">
                <a:latin typeface="Comic Sans MS" panose="030F0702030302020204" pitchFamily="66" charset="0"/>
              </a:rPr>
              <a:t>Maths – </a:t>
            </a:r>
            <a:r>
              <a:rPr lang="en-GB" dirty="0">
                <a:latin typeface="Comic Sans MS" panose="030F0702030302020204" pitchFamily="66" charset="0"/>
              </a:rPr>
              <a:t>Focus on a small objective that is scaffolded carefully throughout the lesson using a range of resources –using a CPA journey.</a:t>
            </a:r>
          </a:p>
          <a:p>
            <a:endParaRPr lang="en-GB" dirty="0">
              <a:latin typeface="Comic Sans MS" panose="030F0702030302020204" pitchFamily="66" charset="0"/>
            </a:endParaRPr>
          </a:p>
          <a:p>
            <a:r>
              <a:rPr lang="en-GB" b="1" dirty="0">
                <a:latin typeface="Comic Sans MS" panose="030F0702030302020204" pitchFamily="66" charset="0"/>
              </a:rPr>
              <a:t>Playtime </a:t>
            </a:r>
            <a:r>
              <a:rPr lang="en-GB" dirty="0">
                <a:latin typeface="Comic Sans MS" panose="030F0702030302020204" pitchFamily="66" charset="0"/>
              </a:rPr>
              <a:t>– Main playground</a:t>
            </a:r>
          </a:p>
          <a:p>
            <a:endParaRPr lang="en-GB" dirty="0">
              <a:latin typeface="Comic Sans MS" panose="030F0702030302020204" pitchFamily="66" charset="0"/>
            </a:endParaRPr>
          </a:p>
          <a:p>
            <a:r>
              <a:rPr lang="en-GB" b="1" dirty="0">
                <a:latin typeface="Comic Sans MS" panose="030F0702030302020204" pitchFamily="66" charset="0"/>
              </a:rPr>
              <a:t>Handwriting </a:t>
            </a:r>
            <a:r>
              <a:rPr lang="en-GB" dirty="0">
                <a:latin typeface="Comic Sans MS" panose="030F0702030302020204" pitchFamily="66" charset="0"/>
              </a:rPr>
              <a:t>Kinetic Letters</a:t>
            </a:r>
            <a:endParaRPr lang="en-GB" b="1" dirty="0">
              <a:latin typeface="Comic Sans MS" panose="030F0702030302020204" pitchFamily="66" charset="0"/>
            </a:endParaRPr>
          </a:p>
          <a:p>
            <a:endParaRPr lang="en-GB" b="1" dirty="0">
              <a:latin typeface="Comic Sans MS" panose="030F0702030302020204" pitchFamily="66" charset="0"/>
            </a:endParaRPr>
          </a:p>
          <a:p>
            <a:r>
              <a:rPr lang="en-GB" b="1" dirty="0">
                <a:latin typeface="Comic Sans MS" panose="030F0702030302020204" pitchFamily="66" charset="0"/>
              </a:rPr>
              <a:t>English – </a:t>
            </a:r>
            <a:r>
              <a:rPr lang="en-GB" dirty="0">
                <a:latin typeface="Comic Sans MS" panose="030F0702030302020204" pitchFamily="66" charset="0"/>
              </a:rPr>
              <a:t>Based on a core text. Learning builds up with learning broken into small steps for several weeks and then brought together with a bigger piece of writing.</a:t>
            </a:r>
            <a:endParaRPr lang="en-GB" b="1" dirty="0">
              <a:latin typeface="Comic Sans MS" panose="030F0702030302020204" pitchFamily="66" charset="0"/>
            </a:endParaRPr>
          </a:p>
          <a:p>
            <a:endParaRPr lang="en-GB" b="1" dirty="0">
              <a:latin typeface="Comic Sans MS" panose="030F0702030302020204" pitchFamily="66" charset="0"/>
            </a:endParaRPr>
          </a:p>
          <a:p>
            <a:r>
              <a:rPr lang="en-GB" sz="2000" b="1" dirty="0">
                <a:latin typeface="Comic Sans MS" panose="030F0702030302020204" pitchFamily="66" charset="0"/>
              </a:rPr>
              <a:t>Lunchtime</a:t>
            </a:r>
            <a:r>
              <a:rPr lang="en-GB" b="1" dirty="0">
                <a:latin typeface="Comic Sans MS" panose="030F0702030302020204" pitchFamily="66" charset="0"/>
              </a:rPr>
              <a:t> – </a:t>
            </a:r>
            <a:r>
              <a:rPr lang="en-GB" dirty="0">
                <a:latin typeface="Comic Sans MS" panose="030F0702030302020204" pitchFamily="66" charset="0"/>
              </a:rPr>
              <a:t>in the hall followed by playtime on the main playground. </a:t>
            </a:r>
          </a:p>
        </p:txBody>
      </p:sp>
      <p:pic>
        <p:nvPicPr>
          <p:cNvPr id="1026" name="Picture 2" descr="Kinetic Letters Handwriting">
            <a:extLst>
              <a:ext uri="{FF2B5EF4-FFF2-40B4-BE49-F238E27FC236}">
                <a16:creationId xmlns:a16="http://schemas.microsoft.com/office/drawing/2014/main" id="{EC3247E9-CC3B-47DC-87F7-ACE08AB389D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6013" y="3233739"/>
            <a:ext cx="1019175" cy="936422"/>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Naunton Park Primary School - Sounds Write">
            <a:extLst>
              <a:ext uri="{FF2B5EF4-FFF2-40B4-BE49-F238E27FC236}">
                <a16:creationId xmlns:a16="http://schemas.microsoft.com/office/drawing/2014/main" id="{13F9AE75-D3CA-4A9D-A2FC-7C3CF9D63F8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07182" y="700686"/>
            <a:ext cx="1428750" cy="8001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oot Owl, Master of Disguise: Amazon.co ...">
            <a:extLst>
              <a:ext uri="{FF2B5EF4-FFF2-40B4-BE49-F238E27FC236}">
                <a16:creationId xmlns:a16="http://schemas.microsoft.com/office/drawing/2014/main" id="{43A43ABB-E47D-4824-B4F5-BD3D9C97A38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044674" y="4919663"/>
            <a:ext cx="1862138" cy="1804967"/>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Base 10 Dienes Blocks Coloured Starter ...">
            <a:extLst>
              <a:ext uri="{FF2B5EF4-FFF2-40B4-BE49-F238E27FC236}">
                <a16:creationId xmlns:a16="http://schemas.microsoft.com/office/drawing/2014/main" id="{3404C4F6-9CE4-4762-8BF6-49676B2884C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567340" y="3063775"/>
            <a:ext cx="1276350" cy="1276350"/>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Addition using a blank number line ...">
            <a:extLst>
              <a:ext uri="{FF2B5EF4-FFF2-40B4-BE49-F238E27FC236}">
                <a16:creationId xmlns:a16="http://schemas.microsoft.com/office/drawing/2014/main" id="{C2B2D0C8-9BB5-4449-9081-A7CFF50F70B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610725" y="3209401"/>
            <a:ext cx="1900090" cy="1064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366145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733B4B-1405-1E30-E053-19D2CE7C7B31}"/>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2CEF0647-B44D-8E64-9F7D-8ED882CFF76B}"/>
              </a:ext>
            </a:extLst>
          </p:cNvPr>
          <p:cNvSpPr txBox="1"/>
          <p:nvPr/>
        </p:nvSpPr>
        <p:spPr>
          <a:xfrm>
            <a:off x="5271342" y="485760"/>
            <a:ext cx="3308434" cy="523220"/>
          </a:xfrm>
          <a:prstGeom prst="rect">
            <a:avLst/>
          </a:prstGeom>
          <a:noFill/>
        </p:spPr>
        <p:txBody>
          <a:bodyPr wrap="square" rtlCol="0">
            <a:spAutoFit/>
          </a:bodyPr>
          <a:lstStyle/>
          <a:p>
            <a:r>
              <a:rPr lang="en-GB" sz="2800" b="1" dirty="0">
                <a:latin typeface="Comic Sans MS" panose="030F0702030302020204" pitchFamily="66" charset="0"/>
              </a:rPr>
              <a:t>Timetable</a:t>
            </a:r>
          </a:p>
        </p:txBody>
      </p:sp>
      <p:sp>
        <p:nvSpPr>
          <p:cNvPr id="4" name="TextBox 3">
            <a:extLst>
              <a:ext uri="{FF2B5EF4-FFF2-40B4-BE49-F238E27FC236}">
                <a16:creationId xmlns:a16="http://schemas.microsoft.com/office/drawing/2014/main" id="{AE6F32D6-2E57-458B-CE6C-1FED9A8CF81C}"/>
              </a:ext>
            </a:extLst>
          </p:cNvPr>
          <p:cNvSpPr txBox="1"/>
          <p:nvPr/>
        </p:nvSpPr>
        <p:spPr>
          <a:xfrm>
            <a:off x="1415592" y="1524145"/>
            <a:ext cx="8265736" cy="3416320"/>
          </a:xfrm>
          <a:prstGeom prst="rect">
            <a:avLst/>
          </a:prstGeom>
          <a:noFill/>
        </p:spPr>
        <p:txBody>
          <a:bodyPr wrap="square" rtlCol="0">
            <a:spAutoFit/>
          </a:bodyPr>
          <a:lstStyle/>
          <a:p>
            <a:r>
              <a:rPr lang="en-GB" b="1" dirty="0">
                <a:latin typeface="Comic Sans MS" panose="030F0702030302020204" pitchFamily="66" charset="0"/>
              </a:rPr>
              <a:t>Register</a:t>
            </a:r>
          </a:p>
          <a:p>
            <a:endParaRPr lang="en-GB" b="1" dirty="0">
              <a:latin typeface="Comic Sans MS" panose="030F0702030302020204" pitchFamily="66" charset="0"/>
            </a:endParaRPr>
          </a:p>
          <a:p>
            <a:r>
              <a:rPr lang="en-GB" b="1" dirty="0">
                <a:latin typeface="Comic Sans MS" panose="030F0702030302020204" pitchFamily="66" charset="0"/>
              </a:rPr>
              <a:t>Guided Reading – </a:t>
            </a:r>
            <a:r>
              <a:rPr lang="en-GB" dirty="0">
                <a:latin typeface="Comic Sans MS" panose="030F0702030302020204" pitchFamily="66" charset="0"/>
              </a:rPr>
              <a:t>Group and whole class sessions to develop reading and comprehension. </a:t>
            </a:r>
            <a:r>
              <a:rPr lang="en-GB" b="1" dirty="0">
                <a:latin typeface="Comic Sans MS" panose="030F0702030302020204" pitchFamily="66" charset="0"/>
              </a:rPr>
              <a:t> </a:t>
            </a:r>
            <a:endParaRPr lang="en-GB" dirty="0">
              <a:latin typeface="Comic Sans MS" panose="030F0702030302020204" pitchFamily="66" charset="0"/>
            </a:endParaRPr>
          </a:p>
          <a:p>
            <a:endParaRPr lang="en-GB" b="1" dirty="0">
              <a:latin typeface="Comic Sans MS" panose="030F0702030302020204" pitchFamily="66" charset="0"/>
            </a:endParaRPr>
          </a:p>
          <a:p>
            <a:r>
              <a:rPr lang="en-GB" b="1" dirty="0">
                <a:latin typeface="Comic Sans MS" panose="030F0702030302020204" pitchFamily="66" charset="0"/>
              </a:rPr>
              <a:t>Foundation – </a:t>
            </a:r>
            <a:r>
              <a:rPr lang="en-GB" dirty="0">
                <a:latin typeface="Comic Sans MS" panose="030F0702030302020204" pitchFamily="66" charset="0"/>
              </a:rPr>
              <a:t>PE is on a Monday and Wednesdays</a:t>
            </a:r>
            <a:endParaRPr lang="en-GB" b="1" dirty="0">
              <a:latin typeface="Comic Sans MS" panose="030F0702030302020204" pitchFamily="66" charset="0"/>
            </a:endParaRPr>
          </a:p>
          <a:p>
            <a:endParaRPr lang="en-GB" b="1" dirty="0">
              <a:latin typeface="Comic Sans MS" panose="030F0702030302020204" pitchFamily="66" charset="0"/>
            </a:endParaRPr>
          </a:p>
          <a:p>
            <a:r>
              <a:rPr lang="en-GB" b="1" dirty="0">
                <a:latin typeface="Comic Sans MS" panose="030F0702030302020204" pitchFamily="66" charset="0"/>
              </a:rPr>
              <a:t>Story</a:t>
            </a:r>
          </a:p>
          <a:p>
            <a:endParaRPr lang="en-GB" b="1" dirty="0">
              <a:latin typeface="Comic Sans MS" panose="030F0702030302020204" pitchFamily="66" charset="0"/>
            </a:endParaRPr>
          </a:p>
          <a:p>
            <a:r>
              <a:rPr lang="en-GB" b="1" dirty="0">
                <a:latin typeface="Comic Sans MS" panose="030F0702030302020204" pitchFamily="66" charset="0"/>
              </a:rPr>
              <a:t>Collective Worship</a:t>
            </a:r>
          </a:p>
          <a:p>
            <a:endParaRPr lang="en-GB" b="1" dirty="0">
              <a:latin typeface="Comic Sans MS" panose="030F0702030302020204" pitchFamily="66" charset="0"/>
            </a:endParaRPr>
          </a:p>
          <a:p>
            <a:r>
              <a:rPr lang="en-GB" b="1" dirty="0">
                <a:latin typeface="Comic Sans MS" panose="030F0702030302020204" pitchFamily="66" charset="0"/>
              </a:rPr>
              <a:t>Home Time</a:t>
            </a:r>
          </a:p>
        </p:txBody>
      </p:sp>
      <p:sp>
        <p:nvSpPr>
          <p:cNvPr id="3" name="TextBox 2">
            <a:extLst>
              <a:ext uri="{FF2B5EF4-FFF2-40B4-BE49-F238E27FC236}">
                <a16:creationId xmlns:a16="http://schemas.microsoft.com/office/drawing/2014/main" id="{165FF2C8-FE3A-4DB5-C4F3-C191E34CBBE7}"/>
              </a:ext>
            </a:extLst>
          </p:cNvPr>
          <p:cNvSpPr txBox="1"/>
          <p:nvPr/>
        </p:nvSpPr>
        <p:spPr>
          <a:xfrm>
            <a:off x="2944573" y="5245265"/>
            <a:ext cx="7244291" cy="923330"/>
          </a:xfrm>
          <a:prstGeom prst="rect">
            <a:avLst/>
          </a:prstGeom>
          <a:noFill/>
        </p:spPr>
        <p:txBody>
          <a:bodyPr wrap="none" rtlCol="0">
            <a:spAutoFit/>
          </a:bodyPr>
          <a:lstStyle/>
          <a:p>
            <a:pPr algn="ctr"/>
            <a:r>
              <a:rPr lang="en-GB" dirty="0">
                <a:latin typeface="Comic Sans MS" panose="030F0702030302020204" pitchFamily="66" charset="0"/>
              </a:rPr>
              <a:t>RE will be on a Thursday morning </a:t>
            </a:r>
          </a:p>
          <a:p>
            <a:pPr algn="ctr"/>
            <a:endParaRPr lang="en-GB" dirty="0">
              <a:latin typeface="Comic Sans MS" panose="030F0702030302020204" pitchFamily="66" charset="0"/>
            </a:endParaRPr>
          </a:p>
          <a:p>
            <a:pPr algn="ctr"/>
            <a:r>
              <a:rPr lang="en-GB" dirty="0">
                <a:latin typeface="Comic Sans MS" panose="030F0702030302020204" pitchFamily="66" charset="0"/>
              </a:rPr>
              <a:t>Hampshire Music Lessons every Wednesday in Autumn and Spring</a:t>
            </a:r>
          </a:p>
        </p:txBody>
      </p:sp>
    </p:spTree>
    <p:extLst>
      <p:ext uri="{BB962C8B-B14F-4D97-AF65-F5344CB8AC3E}">
        <p14:creationId xmlns:p14="http://schemas.microsoft.com/office/powerpoint/2010/main" val="30792453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FE2AE4-0832-FB0B-167D-AA3F5CF5E2AD}"/>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865B2B24-FF48-76A9-811D-FC1E0FA2793F}"/>
              </a:ext>
            </a:extLst>
          </p:cNvPr>
          <p:cNvSpPr txBox="1"/>
          <p:nvPr/>
        </p:nvSpPr>
        <p:spPr>
          <a:xfrm>
            <a:off x="3505985" y="490377"/>
            <a:ext cx="5724525" cy="830997"/>
          </a:xfrm>
          <a:prstGeom prst="rect">
            <a:avLst/>
          </a:prstGeom>
          <a:noFill/>
        </p:spPr>
        <p:txBody>
          <a:bodyPr wrap="square" rtlCol="0">
            <a:spAutoFit/>
          </a:bodyPr>
          <a:lstStyle/>
          <a:p>
            <a:r>
              <a:rPr lang="en-GB" sz="4800" b="1" dirty="0">
                <a:latin typeface="Comic Sans MS" panose="030F0702030302020204" pitchFamily="66" charset="0"/>
              </a:rPr>
              <a:t>Topics and Trips</a:t>
            </a:r>
          </a:p>
        </p:txBody>
      </p:sp>
      <p:sp>
        <p:nvSpPr>
          <p:cNvPr id="3" name="TextBox 2">
            <a:extLst>
              <a:ext uri="{FF2B5EF4-FFF2-40B4-BE49-F238E27FC236}">
                <a16:creationId xmlns:a16="http://schemas.microsoft.com/office/drawing/2014/main" id="{A63C2A40-963C-61B9-9E22-635CD8D53C0D}"/>
              </a:ext>
            </a:extLst>
          </p:cNvPr>
          <p:cNvSpPr txBox="1"/>
          <p:nvPr/>
        </p:nvSpPr>
        <p:spPr>
          <a:xfrm>
            <a:off x="5993786" y="3880427"/>
            <a:ext cx="5724525" cy="2062103"/>
          </a:xfrm>
          <a:prstGeom prst="rect">
            <a:avLst/>
          </a:prstGeom>
          <a:noFill/>
        </p:spPr>
        <p:txBody>
          <a:bodyPr wrap="square" rtlCol="0">
            <a:spAutoFit/>
          </a:bodyPr>
          <a:lstStyle/>
          <a:p>
            <a:r>
              <a:rPr lang="en-GB" sz="3200" dirty="0">
                <a:latin typeface="Comic Sans MS" panose="030F0702030302020204" pitchFamily="66" charset="0"/>
              </a:rPr>
              <a:t>Trips:</a:t>
            </a:r>
          </a:p>
          <a:p>
            <a:r>
              <a:rPr lang="en-GB" sz="3200" dirty="0" err="1">
                <a:latin typeface="Comic Sans MS" panose="030F0702030302020204" pitchFamily="66" charset="0"/>
              </a:rPr>
              <a:t>Basingbourne</a:t>
            </a:r>
            <a:r>
              <a:rPr lang="en-GB" sz="3200" dirty="0">
                <a:latin typeface="Comic Sans MS" panose="030F0702030302020204" pitchFamily="66" charset="0"/>
              </a:rPr>
              <a:t> Park</a:t>
            </a:r>
          </a:p>
          <a:p>
            <a:r>
              <a:rPr lang="en-GB" sz="3200" dirty="0">
                <a:latin typeface="Comic Sans MS" panose="030F0702030302020204" pitchFamily="66" charset="0"/>
              </a:rPr>
              <a:t>Church</a:t>
            </a:r>
          </a:p>
          <a:p>
            <a:r>
              <a:rPr lang="en-GB" sz="3200" dirty="0">
                <a:latin typeface="Comic Sans MS" panose="030F0702030302020204" pitchFamily="66" charset="0"/>
              </a:rPr>
              <a:t>Summer Trip TBC</a:t>
            </a:r>
          </a:p>
        </p:txBody>
      </p:sp>
      <p:sp>
        <p:nvSpPr>
          <p:cNvPr id="9" name="TextBox 8">
            <a:extLst>
              <a:ext uri="{FF2B5EF4-FFF2-40B4-BE49-F238E27FC236}">
                <a16:creationId xmlns:a16="http://schemas.microsoft.com/office/drawing/2014/main" id="{7ADD374A-C40B-F514-82D4-216A0D0F14ED}"/>
              </a:ext>
            </a:extLst>
          </p:cNvPr>
          <p:cNvSpPr txBox="1"/>
          <p:nvPr/>
        </p:nvSpPr>
        <p:spPr>
          <a:xfrm>
            <a:off x="1199296" y="1104644"/>
            <a:ext cx="6212263" cy="4401205"/>
          </a:xfrm>
          <a:prstGeom prst="rect">
            <a:avLst/>
          </a:prstGeom>
          <a:noFill/>
        </p:spPr>
        <p:txBody>
          <a:bodyPr wrap="square" rtlCol="0">
            <a:spAutoFit/>
          </a:bodyPr>
          <a:lstStyle/>
          <a:p>
            <a:r>
              <a:rPr lang="en-GB" sz="2800" dirty="0">
                <a:latin typeface="Comic Sans MS" panose="030F0702030302020204" pitchFamily="66" charset="0"/>
              </a:rPr>
              <a:t>Nature and habitats</a:t>
            </a:r>
          </a:p>
          <a:p>
            <a:r>
              <a:rPr lang="en-GB" sz="2800" dirty="0">
                <a:latin typeface="Comic Sans MS" panose="030F0702030302020204" pitchFamily="66" charset="0"/>
              </a:rPr>
              <a:t>Dragons</a:t>
            </a:r>
          </a:p>
          <a:p>
            <a:r>
              <a:rPr lang="en-GB" sz="2800" dirty="0">
                <a:latin typeface="Comic Sans MS" panose="030F0702030302020204" pitchFamily="66" charset="0"/>
              </a:rPr>
              <a:t>Great Fire of London </a:t>
            </a:r>
          </a:p>
          <a:p>
            <a:r>
              <a:rPr lang="en-GB" sz="2800" dirty="0">
                <a:latin typeface="Comic Sans MS" panose="030F0702030302020204" pitchFamily="66" charset="0"/>
              </a:rPr>
              <a:t>Wolves </a:t>
            </a:r>
          </a:p>
          <a:p>
            <a:r>
              <a:rPr lang="en-GB" sz="2800" dirty="0">
                <a:latin typeface="Comic Sans MS" panose="030F0702030302020204" pitchFamily="66" charset="0"/>
              </a:rPr>
              <a:t>Rainforests </a:t>
            </a:r>
          </a:p>
          <a:p>
            <a:r>
              <a:rPr lang="en-GB" sz="2800" dirty="0">
                <a:latin typeface="Comic Sans MS" panose="030F0702030302020204" pitchFamily="66" charset="0"/>
              </a:rPr>
              <a:t>Flight and Space</a:t>
            </a:r>
          </a:p>
          <a:p>
            <a:r>
              <a:rPr lang="en-GB" sz="2800" dirty="0">
                <a:latin typeface="Comic Sans MS" panose="030F0702030302020204" pitchFamily="66" charset="0"/>
              </a:rPr>
              <a:t>Mary Seacole and nursing</a:t>
            </a:r>
          </a:p>
          <a:p>
            <a:r>
              <a:rPr lang="en-GB" sz="2800" dirty="0">
                <a:latin typeface="Comic Sans MS" panose="030F0702030302020204" pitchFamily="66" charset="0"/>
              </a:rPr>
              <a:t>Brazil </a:t>
            </a:r>
          </a:p>
          <a:p>
            <a:r>
              <a:rPr lang="en-GB" sz="2800" dirty="0">
                <a:latin typeface="Comic Sans MS" panose="030F0702030302020204" pitchFamily="66" charset="0"/>
              </a:rPr>
              <a:t>Flower Art </a:t>
            </a:r>
          </a:p>
          <a:p>
            <a:r>
              <a:rPr lang="en-GB" sz="2800" dirty="0">
                <a:latin typeface="Comic Sans MS" panose="030F0702030302020204" pitchFamily="66" charset="0"/>
              </a:rPr>
              <a:t>Van Gogh</a:t>
            </a:r>
          </a:p>
        </p:txBody>
      </p:sp>
    </p:spTree>
    <p:extLst>
      <p:ext uri="{BB962C8B-B14F-4D97-AF65-F5344CB8AC3E}">
        <p14:creationId xmlns:p14="http://schemas.microsoft.com/office/powerpoint/2010/main" val="27599464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FCFE8E-5C11-F80C-918A-FDCD7083BD00}"/>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C514FAFF-6D07-F0E0-2776-0AC930B2E173}"/>
              </a:ext>
            </a:extLst>
          </p:cNvPr>
          <p:cNvSpPr txBox="1"/>
          <p:nvPr/>
        </p:nvSpPr>
        <p:spPr>
          <a:xfrm>
            <a:off x="4511513" y="565018"/>
            <a:ext cx="3501272" cy="830997"/>
          </a:xfrm>
          <a:prstGeom prst="rect">
            <a:avLst/>
          </a:prstGeom>
          <a:noFill/>
        </p:spPr>
        <p:txBody>
          <a:bodyPr wrap="square" rtlCol="0">
            <a:spAutoFit/>
          </a:bodyPr>
          <a:lstStyle/>
          <a:p>
            <a:r>
              <a:rPr lang="en-GB" sz="4800" b="1" dirty="0">
                <a:latin typeface="Comic Sans MS" panose="030F0702030302020204" pitchFamily="66" charset="0"/>
              </a:rPr>
              <a:t>Homework</a:t>
            </a:r>
          </a:p>
        </p:txBody>
      </p:sp>
      <p:sp>
        <p:nvSpPr>
          <p:cNvPr id="3" name="TextBox 2">
            <a:extLst>
              <a:ext uri="{FF2B5EF4-FFF2-40B4-BE49-F238E27FC236}">
                <a16:creationId xmlns:a16="http://schemas.microsoft.com/office/drawing/2014/main" id="{E649CAE3-7287-4E30-B18A-26F3432FC5C5}"/>
              </a:ext>
            </a:extLst>
          </p:cNvPr>
          <p:cNvSpPr txBox="1"/>
          <p:nvPr/>
        </p:nvSpPr>
        <p:spPr>
          <a:xfrm>
            <a:off x="1061499" y="1413063"/>
            <a:ext cx="10401299" cy="4031873"/>
          </a:xfrm>
          <a:prstGeom prst="rect">
            <a:avLst/>
          </a:prstGeom>
          <a:noFill/>
        </p:spPr>
        <p:txBody>
          <a:bodyPr wrap="square" rtlCol="0">
            <a:spAutoFit/>
          </a:bodyPr>
          <a:lstStyle/>
          <a:p>
            <a:pPr algn="ctr"/>
            <a:r>
              <a:rPr lang="en-GB" sz="3200" dirty="0">
                <a:latin typeface="Comic Sans MS" panose="030F0702030302020204" pitchFamily="66" charset="0"/>
              </a:rPr>
              <a:t>Homework through Google Classrooms set on a Friday. Copies of the worksheets are in the office, but instructions, spellings and links are only on Google Classrooms.</a:t>
            </a:r>
          </a:p>
          <a:p>
            <a:endParaRPr lang="en-GB" sz="3200" dirty="0">
              <a:latin typeface="Comic Sans MS" panose="030F0702030302020204" pitchFamily="66" charset="0"/>
            </a:endParaRPr>
          </a:p>
          <a:p>
            <a:pPr algn="ctr"/>
            <a:r>
              <a:rPr lang="en-GB" sz="3200" dirty="0">
                <a:latin typeface="Comic Sans MS" panose="030F0702030302020204" pitchFamily="66" charset="0"/>
              </a:rPr>
              <a:t>We collect homework on a Friday either through online submissions or paper. I will mark them and leave comments. </a:t>
            </a:r>
          </a:p>
        </p:txBody>
      </p:sp>
      <p:sp>
        <p:nvSpPr>
          <p:cNvPr id="4" name="AutoShape 2" descr="Google Classroom Integration | Studies Weekly">
            <a:extLst>
              <a:ext uri="{FF2B5EF4-FFF2-40B4-BE49-F238E27FC236}">
                <a16:creationId xmlns:a16="http://schemas.microsoft.com/office/drawing/2014/main" id="{68966C85-5371-7155-03EF-2E0779059F06}"/>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4" descr="Google Classroom Integration | Studies Weekly">
            <a:extLst>
              <a:ext uri="{FF2B5EF4-FFF2-40B4-BE49-F238E27FC236}">
                <a16:creationId xmlns:a16="http://schemas.microsoft.com/office/drawing/2014/main" id="{408F5D39-6010-C65A-70B4-A55B1C53F6EC}"/>
              </a:ext>
            </a:extLst>
          </p:cNvPr>
          <p:cNvSpPr>
            <a:spLocks noChangeAspect="1" noChangeArrowheads="1"/>
          </p:cNvSpPr>
          <p:nvPr/>
        </p:nvSpPr>
        <p:spPr bwMode="auto">
          <a:xfrm>
            <a:off x="6096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6" name="Picture 5">
            <a:extLst>
              <a:ext uri="{FF2B5EF4-FFF2-40B4-BE49-F238E27FC236}">
                <a16:creationId xmlns:a16="http://schemas.microsoft.com/office/drawing/2014/main" id="{F1B71E31-3A4E-FBD4-376C-C1BDFB60D305}"/>
              </a:ext>
            </a:extLst>
          </p:cNvPr>
          <p:cNvPicPr>
            <a:picLocks noChangeAspect="1"/>
          </p:cNvPicPr>
          <p:nvPr/>
        </p:nvPicPr>
        <p:blipFill>
          <a:blip r:embed="rId2"/>
          <a:stretch>
            <a:fillRect/>
          </a:stretch>
        </p:blipFill>
        <p:spPr>
          <a:xfrm>
            <a:off x="8193880" y="5021501"/>
            <a:ext cx="3268918" cy="1528153"/>
          </a:xfrm>
          <a:prstGeom prst="rect">
            <a:avLst/>
          </a:prstGeom>
        </p:spPr>
      </p:pic>
    </p:spTree>
    <p:extLst>
      <p:ext uri="{BB962C8B-B14F-4D97-AF65-F5344CB8AC3E}">
        <p14:creationId xmlns:p14="http://schemas.microsoft.com/office/powerpoint/2010/main" val="9741546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49649A4-2FFC-32EF-E19F-7F32912D6404}"/>
              </a:ext>
            </a:extLst>
          </p:cNvPr>
          <p:cNvSpPr txBox="1"/>
          <p:nvPr/>
        </p:nvSpPr>
        <p:spPr>
          <a:xfrm>
            <a:off x="1032387" y="1661255"/>
            <a:ext cx="10343536" cy="3785652"/>
          </a:xfrm>
          <a:prstGeom prst="rect">
            <a:avLst/>
          </a:prstGeom>
          <a:noFill/>
        </p:spPr>
        <p:txBody>
          <a:bodyPr wrap="square">
            <a:spAutoFit/>
          </a:bodyPr>
          <a:lstStyle/>
          <a:p>
            <a:pPr algn="ctr"/>
            <a:r>
              <a:rPr lang="en-GB" sz="2400" dirty="0">
                <a:latin typeface="Comic Sans MS" panose="030F0702030302020204" pitchFamily="66" charset="0"/>
              </a:rPr>
              <a:t>Please try and read with your children every day (5 times a week). Reading regularly out loud is so important at this age level, considering reading pace, moving into more sight reading and adding voices to the characters. Children who do not read at home regularly will struggle to be at an expected level by the end of the year. It only needs to be five-ten minutes a day.</a:t>
            </a:r>
          </a:p>
          <a:p>
            <a:endParaRPr lang="en-GB" sz="2400" dirty="0">
              <a:latin typeface="Comic Sans MS" panose="030F0702030302020204" pitchFamily="66" charset="0"/>
            </a:endParaRPr>
          </a:p>
          <a:p>
            <a:pPr algn="ctr"/>
            <a:r>
              <a:rPr lang="en-GB" sz="2400" dirty="0">
                <a:latin typeface="Comic Sans MS" panose="030F0702030302020204" pitchFamily="66" charset="0"/>
              </a:rPr>
              <a:t>I will collect in the reading books on a Thursday and send them out again on a Friday but please ensure books are in their bags everyday as we will also be listening to children read throughout the week.</a:t>
            </a:r>
          </a:p>
        </p:txBody>
      </p:sp>
      <p:sp>
        <p:nvSpPr>
          <p:cNvPr id="4" name="TextBox 3">
            <a:extLst>
              <a:ext uri="{FF2B5EF4-FFF2-40B4-BE49-F238E27FC236}">
                <a16:creationId xmlns:a16="http://schemas.microsoft.com/office/drawing/2014/main" id="{63831AB4-32BE-E677-6C4C-4CB2220E3D6E}"/>
              </a:ext>
            </a:extLst>
          </p:cNvPr>
          <p:cNvSpPr txBox="1"/>
          <p:nvPr/>
        </p:nvSpPr>
        <p:spPr>
          <a:xfrm>
            <a:off x="4482016" y="555186"/>
            <a:ext cx="3501272" cy="830997"/>
          </a:xfrm>
          <a:prstGeom prst="rect">
            <a:avLst/>
          </a:prstGeom>
          <a:noFill/>
        </p:spPr>
        <p:txBody>
          <a:bodyPr wrap="square" rtlCol="0">
            <a:spAutoFit/>
          </a:bodyPr>
          <a:lstStyle/>
          <a:p>
            <a:r>
              <a:rPr lang="en-GB" sz="4800" b="1" dirty="0">
                <a:latin typeface="Comic Sans MS" panose="030F0702030302020204" pitchFamily="66" charset="0"/>
              </a:rPr>
              <a:t>Reading</a:t>
            </a:r>
          </a:p>
        </p:txBody>
      </p:sp>
      <p:pic>
        <p:nvPicPr>
          <p:cNvPr id="5" name="Picture 2" descr="Verme Cartoon Con Libro-Worm Cartoon with Books-Vector Poster">
            <a:extLst>
              <a:ext uri="{FF2B5EF4-FFF2-40B4-BE49-F238E27FC236}">
                <a16:creationId xmlns:a16="http://schemas.microsoft.com/office/drawing/2014/main" id="{139CF5F5-FC34-9266-8741-9BD9F0A3CCF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599175" y="129987"/>
            <a:ext cx="1421053" cy="14210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166289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383D2A-A180-F195-F90C-8FB559640C50}"/>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CE3984F4-7DE3-C80E-9C55-EB3F887A7C30}"/>
              </a:ext>
            </a:extLst>
          </p:cNvPr>
          <p:cNvSpPr txBox="1"/>
          <p:nvPr/>
        </p:nvSpPr>
        <p:spPr>
          <a:xfrm>
            <a:off x="971551" y="743753"/>
            <a:ext cx="10815638" cy="3662541"/>
          </a:xfrm>
          <a:prstGeom prst="rect">
            <a:avLst/>
          </a:prstGeom>
          <a:noFill/>
        </p:spPr>
        <p:txBody>
          <a:bodyPr wrap="square" rtlCol="0">
            <a:spAutoFit/>
          </a:bodyPr>
          <a:lstStyle/>
          <a:p>
            <a:pPr algn="ctr"/>
            <a:r>
              <a:rPr lang="en-GB" sz="3600" b="1" dirty="0">
                <a:latin typeface="Comic Sans MS" panose="030F0702030302020204" pitchFamily="66" charset="0"/>
              </a:rPr>
              <a:t>Things to know!</a:t>
            </a:r>
          </a:p>
          <a:p>
            <a:endParaRPr lang="en-GB" sz="3600" b="1" dirty="0">
              <a:latin typeface="Comic Sans MS" panose="030F0702030302020204" pitchFamily="66" charset="0"/>
            </a:endParaRPr>
          </a:p>
          <a:p>
            <a:r>
              <a:rPr lang="en-GB" sz="3200" b="1" dirty="0">
                <a:latin typeface="Comic Sans MS" panose="030F0702030302020204" pitchFamily="66" charset="0"/>
              </a:rPr>
              <a:t>PE day – </a:t>
            </a:r>
            <a:r>
              <a:rPr lang="en-GB" sz="3200" dirty="0">
                <a:latin typeface="Comic Sans MS" panose="030F0702030302020204" pitchFamily="66" charset="0"/>
              </a:rPr>
              <a:t>Wednesday’s with Mr Miles and Monday with teachers. </a:t>
            </a:r>
          </a:p>
          <a:p>
            <a:r>
              <a:rPr lang="en-GB" sz="3200" b="1" dirty="0">
                <a:latin typeface="Comic Sans MS" panose="030F0702030302020204" pitchFamily="66" charset="0"/>
              </a:rPr>
              <a:t>Things that come to school – </a:t>
            </a:r>
            <a:r>
              <a:rPr lang="en-GB" sz="3200" dirty="0">
                <a:latin typeface="Comic Sans MS" panose="030F0702030302020204" pitchFamily="66" charset="0"/>
              </a:rPr>
              <a:t>Named water bottle, named healthy snack, named book bag.</a:t>
            </a:r>
          </a:p>
          <a:p>
            <a:r>
              <a:rPr lang="en-GB" sz="3200" b="1" dirty="0">
                <a:latin typeface="Comic Sans MS" panose="030F0702030302020204" pitchFamily="66" charset="0"/>
              </a:rPr>
              <a:t>Label everything……..</a:t>
            </a:r>
            <a:r>
              <a:rPr lang="en-GB" sz="3200" dirty="0">
                <a:latin typeface="Comic Sans MS" panose="030F0702030302020204" pitchFamily="66" charset="0"/>
              </a:rPr>
              <a:t>everyone has a blue jumper!</a:t>
            </a:r>
          </a:p>
        </p:txBody>
      </p:sp>
      <p:sp>
        <p:nvSpPr>
          <p:cNvPr id="3" name="TextBox 2">
            <a:extLst>
              <a:ext uri="{FF2B5EF4-FFF2-40B4-BE49-F238E27FC236}">
                <a16:creationId xmlns:a16="http://schemas.microsoft.com/office/drawing/2014/main" id="{13CE8A73-CCB2-DEDF-312F-719DD910D243}"/>
              </a:ext>
            </a:extLst>
          </p:cNvPr>
          <p:cNvSpPr txBox="1"/>
          <p:nvPr/>
        </p:nvSpPr>
        <p:spPr>
          <a:xfrm>
            <a:off x="2778865" y="5230761"/>
            <a:ext cx="7201010" cy="461665"/>
          </a:xfrm>
          <a:prstGeom prst="rect">
            <a:avLst/>
          </a:prstGeom>
          <a:noFill/>
        </p:spPr>
        <p:txBody>
          <a:bodyPr wrap="none" rtlCol="0">
            <a:spAutoFit/>
          </a:bodyPr>
          <a:lstStyle/>
          <a:p>
            <a:r>
              <a:rPr lang="en-GB" sz="2400" dirty="0">
                <a:latin typeface="Comic Sans MS" panose="030F0702030302020204" pitchFamily="66" charset="0"/>
              </a:rPr>
              <a:t>Please do not bring toys or fidgets in from home.</a:t>
            </a:r>
          </a:p>
        </p:txBody>
      </p:sp>
    </p:spTree>
    <p:extLst>
      <p:ext uri="{BB962C8B-B14F-4D97-AF65-F5344CB8AC3E}">
        <p14:creationId xmlns:p14="http://schemas.microsoft.com/office/powerpoint/2010/main" val="2936635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0F9A03-406B-10A3-6BB3-DD554796AA53}"/>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EA6DDAC1-1516-D203-F69B-19D9A6510C10}"/>
              </a:ext>
            </a:extLst>
          </p:cNvPr>
          <p:cNvSpPr txBox="1"/>
          <p:nvPr/>
        </p:nvSpPr>
        <p:spPr>
          <a:xfrm>
            <a:off x="1862137" y="320701"/>
            <a:ext cx="9101469" cy="6986528"/>
          </a:xfrm>
          <a:prstGeom prst="rect">
            <a:avLst/>
          </a:prstGeom>
          <a:noFill/>
        </p:spPr>
        <p:txBody>
          <a:bodyPr wrap="square" rtlCol="0">
            <a:spAutoFit/>
          </a:bodyPr>
          <a:lstStyle/>
          <a:p>
            <a:pPr algn="ctr"/>
            <a:r>
              <a:rPr lang="en-GB" sz="2800" b="1" dirty="0">
                <a:latin typeface="Comic Sans MS" panose="030F0702030302020204" pitchFamily="66" charset="0"/>
              </a:rPr>
              <a:t>Time to celebrate</a:t>
            </a:r>
          </a:p>
          <a:p>
            <a:endParaRPr lang="en-GB" sz="2800" b="1" dirty="0">
              <a:latin typeface="Comic Sans MS" panose="030F0702030302020204" pitchFamily="66" charset="0"/>
            </a:endParaRPr>
          </a:p>
          <a:p>
            <a:r>
              <a:rPr lang="en-GB" sz="2800" dirty="0">
                <a:latin typeface="Comic Sans MS" panose="030F0702030302020204" pitchFamily="66" charset="0"/>
              </a:rPr>
              <a:t>Good news including out of school activities</a:t>
            </a:r>
          </a:p>
          <a:p>
            <a:endParaRPr lang="en-GB" sz="2800" dirty="0">
              <a:latin typeface="Comic Sans MS" panose="030F0702030302020204" pitchFamily="66" charset="0"/>
            </a:endParaRPr>
          </a:p>
          <a:p>
            <a:r>
              <a:rPr lang="en-GB" sz="2800" dirty="0">
                <a:latin typeface="Comic Sans MS" panose="030F0702030302020204" pitchFamily="66" charset="0"/>
              </a:rPr>
              <a:t>Shining stars</a:t>
            </a:r>
          </a:p>
          <a:p>
            <a:endParaRPr lang="en-GB" sz="2800" dirty="0">
              <a:latin typeface="Comic Sans MS" panose="030F0702030302020204" pitchFamily="66" charset="0"/>
            </a:endParaRPr>
          </a:p>
          <a:p>
            <a:r>
              <a:rPr lang="en-GB" sz="2800" dirty="0">
                <a:latin typeface="Comic Sans MS" panose="030F0702030302020204" pitchFamily="66" charset="0"/>
              </a:rPr>
              <a:t>Nativities</a:t>
            </a:r>
          </a:p>
          <a:p>
            <a:endParaRPr lang="en-GB" sz="2800" dirty="0">
              <a:latin typeface="Comic Sans MS" panose="030F0702030302020204" pitchFamily="66" charset="0"/>
            </a:endParaRPr>
          </a:p>
          <a:p>
            <a:r>
              <a:rPr lang="en-GB" sz="2800" dirty="0">
                <a:latin typeface="Comic Sans MS" panose="030F0702030302020204" pitchFamily="66" charset="0"/>
              </a:rPr>
              <a:t>Ultra Stars from class teacher</a:t>
            </a:r>
          </a:p>
          <a:p>
            <a:endParaRPr lang="en-GB" sz="2800" dirty="0">
              <a:latin typeface="Comic Sans MS" panose="030F0702030302020204" pitchFamily="66" charset="0"/>
            </a:endParaRPr>
          </a:p>
          <a:p>
            <a:r>
              <a:rPr lang="en-GB" sz="2800" dirty="0">
                <a:latin typeface="Comic Sans MS" panose="030F0702030302020204" pitchFamily="66" charset="0"/>
              </a:rPr>
              <a:t>And many more including open classrooms</a:t>
            </a:r>
          </a:p>
          <a:p>
            <a:endParaRPr lang="en-GB" sz="2800" dirty="0">
              <a:latin typeface="Comic Sans MS" panose="030F0702030302020204" pitchFamily="66" charset="0"/>
            </a:endParaRPr>
          </a:p>
          <a:p>
            <a:r>
              <a:rPr lang="en-GB" sz="2800" b="1" dirty="0">
                <a:latin typeface="Comic Sans MS" panose="030F0702030302020204" pitchFamily="66" charset="0"/>
              </a:rPr>
              <a:t>keep an eye on the newsletter for important dates</a:t>
            </a:r>
          </a:p>
          <a:p>
            <a:endParaRPr lang="en-GB" sz="2800" b="1" dirty="0">
              <a:latin typeface="Comic Sans MS" panose="030F0702030302020204" pitchFamily="66" charset="0"/>
            </a:endParaRPr>
          </a:p>
          <a:p>
            <a:endParaRPr lang="en-GB" sz="2800" b="1" dirty="0">
              <a:latin typeface="Comic Sans MS" panose="030F0702030302020204" pitchFamily="66" charset="0"/>
            </a:endParaRPr>
          </a:p>
          <a:p>
            <a:endParaRPr lang="en-GB" sz="2800" b="1" dirty="0">
              <a:latin typeface="Comic Sans MS" panose="030F0702030302020204" pitchFamily="66" charset="0"/>
            </a:endParaRPr>
          </a:p>
        </p:txBody>
      </p:sp>
      <p:sp>
        <p:nvSpPr>
          <p:cNvPr id="3" name="Star: 5 Points 2">
            <a:extLst>
              <a:ext uri="{FF2B5EF4-FFF2-40B4-BE49-F238E27FC236}">
                <a16:creationId xmlns:a16="http://schemas.microsoft.com/office/drawing/2014/main" id="{D56F2E1B-64AC-41E2-8EBD-4F8207CBC9B8}"/>
              </a:ext>
            </a:extLst>
          </p:cNvPr>
          <p:cNvSpPr/>
          <p:nvPr/>
        </p:nvSpPr>
        <p:spPr>
          <a:xfrm>
            <a:off x="8772525" y="2400300"/>
            <a:ext cx="1557338" cy="1585913"/>
          </a:xfrm>
          <a:prstGeom prst="star5">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Star: 5 Points 4">
            <a:extLst>
              <a:ext uri="{FF2B5EF4-FFF2-40B4-BE49-F238E27FC236}">
                <a16:creationId xmlns:a16="http://schemas.microsoft.com/office/drawing/2014/main" id="{4A041A36-C011-48C2-8579-A34FFE6AE454}"/>
              </a:ext>
            </a:extLst>
          </p:cNvPr>
          <p:cNvSpPr/>
          <p:nvPr/>
        </p:nvSpPr>
        <p:spPr>
          <a:xfrm>
            <a:off x="10533127" y="3113916"/>
            <a:ext cx="1196911" cy="985837"/>
          </a:xfrm>
          <a:prstGeom prst="star5">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Star: 5 Points 5">
            <a:extLst>
              <a:ext uri="{FF2B5EF4-FFF2-40B4-BE49-F238E27FC236}">
                <a16:creationId xmlns:a16="http://schemas.microsoft.com/office/drawing/2014/main" id="{55300BF5-D3A5-4A23-B113-15E6D39A7D47}"/>
              </a:ext>
            </a:extLst>
          </p:cNvPr>
          <p:cNvSpPr/>
          <p:nvPr/>
        </p:nvSpPr>
        <p:spPr>
          <a:xfrm>
            <a:off x="9436229" y="4595813"/>
            <a:ext cx="1046034" cy="976313"/>
          </a:xfrm>
          <a:prstGeom prst="star5">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Star: 5 Points 6">
            <a:extLst>
              <a:ext uri="{FF2B5EF4-FFF2-40B4-BE49-F238E27FC236}">
                <a16:creationId xmlns:a16="http://schemas.microsoft.com/office/drawing/2014/main" id="{CE7FBAA3-9DD4-4EB0-95FB-D18B90020F20}"/>
              </a:ext>
            </a:extLst>
          </p:cNvPr>
          <p:cNvSpPr/>
          <p:nvPr/>
        </p:nvSpPr>
        <p:spPr>
          <a:xfrm>
            <a:off x="10008394" y="1414463"/>
            <a:ext cx="1049467" cy="985837"/>
          </a:xfrm>
          <a:prstGeom prst="star5">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Star: 5 Points 7">
            <a:extLst>
              <a:ext uri="{FF2B5EF4-FFF2-40B4-BE49-F238E27FC236}">
                <a16:creationId xmlns:a16="http://schemas.microsoft.com/office/drawing/2014/main" id="{57CDBA11-3C69-4126-AA3B-FEFC9F838175}"/>
              </a:ext>
            </a:extLst>
          </p:cNvPr>
          <p:cNvSpPr/>
          <p:nvPr/>
        </p:nvSpPr>
        <p:spPr>
          <a:xfrm>
            <a:off x="7471698" y="2552700"/>
            <a:ext cx="1030029" cy="983456"/>
          </a:xfrm>
          <a:prstGeom prst="star5">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76137670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228</TotalTime>
  <Words>465</Words>
  <Application>Microsoft Office PowerPoint</Application>
  <PresentationFormat>Widescreen</PresentationFormat>
  <Paragraphs>89</Paragraphs>
  <Slides>9</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Arial</vt:lpstr>
      <vt:lpstr>Calibri</vt:lpstr>
      <vt:lpstr>Calibri Light</vt:lpstr>
      <vt:lpstr>Comic Sans MS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Cathy Garvey</dc:creator>
  <cp:lastModifiedBy>Gill Gilbert</cp:lastModifiedBy>
  <cp:revision>17</cp:revision>
  <dcterms:created xsi:type="dcterms:W3CDTF">2025-07-13T16:59:40Z</dcterms:created>
  <dcterms:modified xsi:type="dcterms:W3CDTF">2026-10-02T10:42:50Z</dcterms:modified>
</cp:coreProperties>
</file>